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2"/>
    <p:restoredTop sz="94632"/>
  </p:normalViewPr>
  <p:slideViewPr>
    <p:cSldViewPr snapToGrid="0" snapToObjects="1">
      <p:cViewPr varScale="1">
        <p:scale>
          <a:sx n="132" d="100"/>
          <a:sy n="132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BC018-3CA6-C940-BE46-17D10242533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2833A-C86B-9844-8288-B64A1BAED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29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0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5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9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8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3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48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1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71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3.svg"/><Relationship Id="rId5" Type="http://schemas.openxmlformats.org/officeDocument/2006/relationships/image" Target="../media/image28.svg"/><Relationship Id="rId10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2A28-C6B1-EB40-AB9D-10893A654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159" y="880626"/>
            <a:ext cx="11361682" cy="238760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4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Natural Language </a:t>
            </a:r>
            <a:r>
              <a:rPr lang="en-US" sz="4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as</a:t>
            </a:r>
            <a:r>
              <a:rPr lang="en-US" sz="4800" b="1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2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Input for </a:t>
            </a:r>
            <a:r>
              <a:rPr lang="en-US" sz="4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and</a:t>
            </a:r>
            <a:r>
              <a:rPr lang="en-US" sz="4800" b="1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2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Output from</a:t>
            </a:r>
            <a:r>
              <a:rPr lang="en-US" sz="4800" b="1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accent4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Visualization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7804D-CD48-4849-800B-8C2EAEE1F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9367" y="4698611"/>
            <a:ext cx="2779416" cy="453318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sz="2800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Arjun Srinivasan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47622-EDBC-CA4F-93AF-87811EE87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2" t="18231" r="17903" b="15904"/>
          <a:stretch/>
        </p:blipFill>
        <p:spPr>
          <a:xfrm>
            <a:off x="415158" y="4272113"/>
            <a:ext cx="1759631" cy="1759631"/>
          </a:xfrm>
          <a:prstGeom prst="ellipse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6098BAE-B992-794B-95F4-2ED43938D94B}"/>
              </a:ext>
            </a:extLst>
          </p:cNvPr>
          <p:cNvGrpSpPr/>
          <p:nvPr/>
        </p:nvGrpSpPr>
        <p:grpSpPr>
          <a:xfrm>
            <a:off x="2423404" y="5213714"/>
            <a:ext cx="2501480" cy="400110"/>
            <a:chOff x="2868248" y="5213714"/>
            <a:chExt cx="2501480" cy="400110"/>
          </a:xfrm>
        </p:grpSpPr>
        <p:pic>
          <p:nvPicPr>
            <p:cNvPr id="10" name="Picture 2" descr="Image result for tableau png logo dark">
              <a:extLst>
                <a:ext uri="{FF2B5EF4-FFF2-40B4-BE49-F238E27FC236}">
                  <a16:creationId xmlns:a16="http://schemas.microsoft.com/office/drawing/2014/main" id="{14387AAC-D430-5445-BED8-D8C9A353C5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25"/>
            <a:stretch/>
          </p:blipFill>
          <p:spPr bwMode="auto">
            <a:xfrm>
              <a:off x="2868248" y="5247810"/>
              <a:ext cx="371996" cy="331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EC3481-B63F-254C-87EA-A9CE7347DC68}"/>
                </a:ext>
              </a:extLst>
            </p:cNvPr>
            <p:cNvSpPr/>
            <p:nvPr/>
          </p:nvSpPr>
          <p:spPr>
            <a:xfrm>
              <a:off x="3203173" y="5213714"/>
              <a:ext cx="21665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latin typeface="Avenir Light" panose="020B0402020203020204" pitchFamily="34" charset="77"/>
                  <a:ea typeface="Helvetica Neue Light" panose="02000403000000020004" pitchFamily="2" charset="0"/>
                  <a:cs typeface="Helvetica Neue" panose="02000503000000020004" pitchFamily="2" charset="0"/>
                </a:rPr>
                <a:t>Tableau Research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B4C12-2724-4043-8CB2-DA07FE842281}"/>
              </a:ext>
            </a:extLst>
          </p:cNvPr>
          <p:cNvGrpSpPr/>
          <p:nvPr/>
        </p:nvGrpSpPr>
        <p:grpSpPr>
          <a:xfrm>
            <a:off x="5074561" y="4723567"/>
            <a:ext cx="1550890" cy="369332"/>
            <a:chOff x="5074561" y="4723567"/>
            <a:chExt cx="1550890" cy="3693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F26473-0C1A-3044-8C86-D0198BFF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561" y="4752300"/>
              <a:ext cx="340599" cy="3405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BC09A-4C5A-C545-9D55-D87E004B4C90}"/>
                </a:ext>
              </a:extLst>
            </p:cNvPr>
            <p:cNvSpPr txBox="1"/>
            <p:nvPr/>
          </p:nvSpPr>
          <p:spPr>
            <a:xfrm>
              <a:off x="5360361" y="4723567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AAAE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@10_arjun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96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AAE81F5-2DFB-7D45-9983-E5B05BC5B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371" y="3112728"/>
            <a:ext cx="1325563" cy="132556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FA42A7-996A-904E-99C7-F72019097F2C}"/>
              </a:ext>
            </a:extLst>
          </p:cNvPr>
          <p:cNvGrpSpPr/>
          <p:nvPr/>
        </p:nvGrpSpPr>
        <p:grpSpPr>
          <a:xfrm>
            <a:off x="9081723" y="2908772"/>
            <a:ext cx="1902647" cy="1902646"/>
            <a:chOff x="7004736" y="2393092"/>
            <a:chExt cx="2071817" cy="2071816"/>
          </a:xfrm>
          <a:solidFill>
            <a:schemeClr val="tx1">
              <a:lumMod val="50000"/>
            </a:schemeClr>
          </a:solidFill>
        </p:grpSpPr>
        <p:pic>
          <p:nvPicPr>
            <p:cNvPr id="7" name="Graphic 6" descr="Monitor with solid fill">
              <a:extLst>
                <a:ext uri="{FF2B5EF4-FFF2-40B4-BE49-F238E27FC236}">
                  <a16:creationId xmlns:a16="http://schemas.microsoft.com/office/drawing/2014/main" id="{FFCBC10E-9E17-D144-BEFF-BE9CC2DD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8" name="Graphic 7" descr="Database with solid fill">
              <a:extLst>
                <a:ext uri="{FF2B5EF4-FFF2-40B4-BE49-F238E27FC236}">
                  <a16:creationId xmlns:a16="http://schemas.microsoft.com/office/drawing/2014/main" id="{FD58D7EF-3946-D34A-8386-010F33C0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58806D34-7F91-FC4C-B0D8-ECF27F3E3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0" name="Graphic 9" descr="Upward trend with solid fill">
              <a:extLst>
                <a:ext uri="{FF2B5EF4-FFF2-40B4-BE49-F238E27FC236}">
                  <a16:creationId xmlns:a16="http://schemas.microsoft.com/office/drawing/2014/main" id="{5E068B78-A070-4C45-AE52-F73176DE1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076183-1E68-0147-B7A3-232562BB2C70}"/>
              </a:ext>
            </a:extLst>
          </p:cNvPr>
          <p:cNvCxnSpPr>
            <a:cxnSpLocks/>
          </p:cNvCxnSpPr>
          <p:nvPr/>
        </p:nvCxnSpPr>
        <p:spPr>
          <a:xfrm>
            <a:off x="3551722" y="3636791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FF86B6-9BB0-924D-81CD-508ADE018246}"/>
              </a:ext>
            </a:extLst>
          </p:cNvPr>
          <p:cNvCxnSpPr>
            <a:cxnSpLocks/>
          </p:cNvCxnSpPr>
          <p:nvPr/>
        </p:nvCxnSpPr>
        <p:spPr>
          <a:xfrm flipH="1">
            <a:off x="3551722" y="4060865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59B924-DE59-0B40-8437-697699824DAD}"/>
              </a:ext>
            </a:extLst>
          </p:cNvPr>
          <p:cNvSpPr txBox="1"/>
          <p:nvPr/>
        </p:nvSpPr>
        <p:spPr>
          <a:xfrm>
            <a:off x="8824856" y="474770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E9EA8-B23C-5C44-8062-0F1622113A90}"/>
              </a:ext>
            </a:extLst>
          </p:cNvPr>
          <p:cNvSpPr txBox="1"/>
          <p:nvPr/>
        </p:nvSpPr>
        <p:spPr>
          <a:xfrm>
            <a:off x="1384255" y="474358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E5BA77-BE30-5748-89EF-954DFED39CC8}"/>
              </a:ext>
            </a:extLst>
          </p:cNvPr>
          <p:cNvSpPr txBox="1"/>
          <p:nvPr/>
        </p:nvSpPr>
        <p:spPr>
          <a:xfrm>
            <a:off x="3320152" y="4511410"/>
            <a:ext cx="5660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type of data facts do people care about? When and how should these be presented? What are the risks/benefits of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“auto-insight” systems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can we leverage NL, audio, and/or other modalities to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accessibility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4C505-FB40-0147-A6E5-C06F243E9BC7}"/>
              </a:ext>
            </a:extLst>
          </p:cNvPr>
          <p:cNvSpPr txBox="1"/>
          <p:nvPr/>
        </p:nvSpPr>
        <p:spPr>
          <a:xfrm>
            <a:off x="3320152" y="1624547"/>
            <a:ext cx="5660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we leverage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NL in data-driven communication tools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 What are the opportunities and challenges?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are tasks and challenges for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curating large-scale (NL+VIS) datasets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CB8B9E5-5CAD-C94F-99E6-8E43429918ED}"/>
              </a:ext>
            </a:extLst>
          </p:cNvPr>
          <p:cNvSpPr txBox="1">
            <a:spLocks/>
          </p:cNvSpPr>
          <p:nvPr/>
        </p:nvSpPr>
        <p:spPr>
          <a:xfrm>
            <a:off x="415159" y="161335"/>
            <a:ext cx="4589978" cy="928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1D88E5D-6A26-9344-AF45-A89D6B20A877}"/>
              </a:ext>
            </a:extLst>
          </p:cNvPr>
          <p:cNvSpPr txBox="1">
            <a:spLocks/>
          </p:cNvSpPr>
          <p:nvPr/>
        </p:nvSpPr>
        <p:spPr>
          <a:xfrm>
            <a:off x="8402288" y="264860"/>
            <a:ext cx="2779416" cy="453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Arjun Srinivasan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24C376-3849-6B41-B6E6-CD8AB38D1B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232" t="18231" r="17903" b="15904"/>
          <a:stretch/>
        </p:blipFill>
        <p:spPr>
          <a:xfrm>
            <a:off x="10752922" y="96635"/>
            <a:ext cx="1051066" cy="1051066"/>
          </a:xfrm>
          <a:prstGeom prst="ellipse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ABBFF64-DDBE-F94D-88C7-1349C682DB7B}"/>
              </a:ext>
            </a:extLst>
          </p:cNvPr>
          <p:cNvGrpSpPr/>
          <p:nvPr/>
        </p:nvGrpSpPr>
        <p:grpSpPr>
          <a:xfrm>
            <a:off x="8476700" y="712588"/>
            <a:ext cx="2035150" cy="338554"/>
            <a:chOff x="2868248" y="5194464"/>
            <a:chExt cx="2035150" cy="338554"/>
          </a:xfrm>
        </p:grpSpPr>
        <p:pic>
          <p:nvPicPr>
            <p:cNvPr id="19" name="Picture 2" descr="Image result for tableau png logo dark">
              <a:extLst>
                <a:ext uri="{FF2B5EF4-FFF2-40B4-BE49-F238E27FC236}">
                  <a16:creationId xmlns:a16="http://schemas.microsoft.com/office/drawing/2014/main" id="{D6D2A874-124A-EE40-B6D1-251FAF949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25"/>
            <a:stretch/>
          </p:blipFill>
          <p:spPr bwMode="auto">
            <a:xfrm>
              <a:off x="2868248" y="5198397"/>
              <a:ext cx="334925" cy="298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0EDE3C-0572-6445-87D0-1150E277DE1E}"/>
                </a:ext>
              </a:extLst>
            </p:cNvPr>
            <p:cNvSpPr/>
            <p:nvPr/>
          </p:nvSpPr>
          <p:spPr>
            <a:xfrm>
              <a:off x="3135798" y="5194464"/>
              <a:ext cx="17676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latin typeface="Avenir Light" panose="020B0402020203020204" pitchFamily="34" charset="77"/>
                  <a:ea typeface="Helvetica Neue Light" panose="02000403000000020004" pitchFamily="2" charset="0"/>
                  <a:cs typeface="Helvetica Neue" panose="02000503000000020004" pitchFamily="2" charset="0"/>
                </a:rPr>
                <a:t>Tableau 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20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A4D2035-9170-F741-9AE2-7D56FFE31E38}"/>
              </a:ext>
            </a:extLst>
          </p:cNvPr>
          <p:cNvSpPr txBox="1"/>
          <p:nvPr/>
        </p:nvSpPr>
        <p:spPr>
          <a:xfrm>
            <a:off x="7722434" y="3290499"/>
            <a:ext cx="12788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ea typeface="Helvetica Neue Light" panose="02000403000000020004" pitchFamily="2" charset="0"/>
                <a:cs typeface="Segoe UI" panose="020B0502040204020203" pitchFamily="34" charset="0"/>
              </a:rPr>
              <a:t>Visualizations</a:t>
            </a:r>
            <a:endParaRPr lang="en-US" sz="12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ea typeface="HELVETICA NEUE LIGHT" panose="020004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534DB0E-3CC4-3A41-803E-2A510520B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7827" y="2766218"/>
            <a:ext cx="1325563" cy="1325563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8EB31-5B73-4B46-8B14-BE44B42620D5}"/>
              </a:ext>
            </a:extLst>
          </p:cNvPr>
          <p:cNvGrpSpPr/>
          <p:nvPr/>
        </p:nvGrpSpPr>
        <p:grpSpPr>
          <a:xfrm>
            <a:off x="7410524" y="2562262"/>
            <a:ext cx="1902647" cy="1902646"/>
            <a:chOff x="7004736" y="2393092"/>
            <a:chExt cx="2071817" cy="2071816"/>
          </a:xfrm>
        </p:grpSpPr>
        <p:pic>
          <p:nvPicPr>
            <p:cNvPr id="15" name="Graphic 14" descr="Monitor with solid fill">
              <a:extLst>
                <a:ext uri="{FF2B5EF4-FFF2-40B4-BE49-F238E27FC236}">
                  <a16:creationId xmlns:a16="http://schemas.microsoft.com/office/drawing/2014/main" id="{2285AC85-2383-A042-B864-C6867B3E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0A953143-0237-C54C-BD02-0A5EC08E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6C86F6D0-9F2E-A445-BD56-8C8E1041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1" name="Graphic 10" descr="Upward trend with solid fill">
              <a:extLst>
                <a:ext uri="{FF2B5EF4-FFF2-40B4-BE49-F238E27FC236}">
                  <a16:creationId xmlns:a16="http://schemas.microsoft.com/office/drawing/2014/main" id="{C14D8EB1-F1C9-E049-B64D-ADD4958E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0E5EA8-772B-EB4B-9041-2BC89023E063}"/>
              </a:ext>
            </a:extLst>
          </p:cNvPr>
          <p:cNvCxnSpPr/>
          <p:nvPr/>
        </p:nvCxnSpPr>
        <p:spPr>
          <a:xfrm>
            <a:off x="4615543" y="3242156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446FAF-9F6A-AC42-81E5-4F821F056442}"/>
              </a:ext>
            </a:extLst>
          </p:cNvPr>
          <p:cNvCxnSpPr>
            <a:cxnSpLocks/>
          </p:cNvCxnSpPr>
          <p:nvPr/>
        </p:nvCxnSpPr>
        <p:spPr>
          <a:xfrm flipH="1" flipV="1">
            <a:off x="4615543" y="3762480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0C0E62-7920-F944-8E9B-DDBF0298BBC4}"/>
              </a:ext>
            </a:extLst>
          </p:cNvPr>
          <p:cNvSpPr txBox="1"/>
          <p:nvPr/>
        </p:nvSpPr>
        <p:spPr>
          <a:xfrm>
            <a:off x="7153657" y="440119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3FD6B-948C-BA46-B0D6-405DEFB9E956}"/>
              </a:ext>
            </a:extLst>
          </p:cNvPr>
          <p:cNvSpPr txBox="1"/>
          <p:nvPr/>
        </p:nvSpPr>
        <p:spPr>
          <a:xfrm>
            <a:off x="2668711" y="439707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884CF-16C5-BB4B-A40F-84E376B1695D}"/>
              </a:ext>
            </a:extLst>
          </p:cNvPr>
          <p:cNvSpPr txBox="1"/>
          <p:nvPr/>
        </p:nvSpPr>
        <p:spPr>
          <a:xfrm>
            <a:off x="4864729" y="3317652"/>
            <a:ext cx="19944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263468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A4D2035-9170-F741-9AE2-7D56FFE31E38}"/>
              </a:ext>
            </a:extLst>
          </p:cNvPr>
          <p:cNvSpPr txBox="1"/>
          <p:nvPr/>
        </p:nvSpPr>
        <p:spPr>
          <a:xfrm>
            <a:off x="7722434" y="3290499"/>
            <a:ext cx="12788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ea typeface="Helvetica Neue Light" panose="02000403000000020004" pitchFamily="2" charset="0"/>
                <a:cs typeface="Segoe UI" panose="020B0502040204020203" pitchFamily="34" charset="0"/>
              </a:rPr>
              <a:t>Visualizations</a:t>
            </a:r>
            <a:endParaRPr lang="en-US" sz="12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ea typeface="HELVETICA NEUE LIGHT" panose="020004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534DB0E-3CC4-3A41-803E-2A510520B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7827" y="2766218"/>
            <a:ext cx="1325563" cy="1325563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8EB31-5B73-4B46-8B14-BE44B42620D5}"/>
              </a:ext>
            </a:extLst>
          </p:cNvPr>
          <p:cNvGrpSpPr/>
          <p:nvPr/>
        </p:nvGrpSpPr>
        <p:grpSpPr>
          <a:xfrm>
            <a:off x="7410524" y="2562262"/>
            <a:ext cx="1902647" cy="1902646"/>
            <a:chOff x="7004736" y="2393092"/>
            <a:chExt cx="2071817" cy="2071816"/>
          </a:xfrm>
        </p:grpSpPr>
        <p:pic>
          <p:nvPicPr>
            <p:cNvPr id="15" name="Graphic 14" descr="Monitor with solid fill">
              <a:extLst>
                <a:ext uri="{FF2B5EF4-FFF2-40B4-BE49-F238E27FC236}">
                  <a16:creationId xmlns:a16="http://schemas.microsoft.com/office/drawing/2014/main" id="{2285AC85-2383-A042-B864-C6867B3E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0A953143-0237-C54C-BD02-0A5EC08E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6C86F6D0-9F2E-A445-BD56-8C8E1041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1" name="Graphic 10" descr="Upward trend with solid fill">
              <a:extLst>
                <a:ext uri="{FF2B5EF4-FFF2-40B4-BE49-F238E27FC236}">
                  <a16:creationId xmlns:a16="http://schemas.microsoft.com/office/drawing/2014/main" id="{C14D8EB1-F1C9-E049-B64D-ADD4958E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20C0E62-7920-F944-8E9B-DDBF0298BBC4}"/>
              </a:ext>
            </a:extLst>
          </p:cNvPr>
          <p:cNvSpPr txBox="1"/>
          <p:nvPr/>
        </p:nvSpPr>
        <p:spPr>
          <a:xfrm>
            <a:off x="7153657" y="440119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3FD6B-948C-BA46-B0D6-405DEFB9E956}"/>
              </a:ext>
            </a:extLst>
          </p:cNvPr>
          <p:cNvSpPr txBox="1"/>
          <p:nvPr/>
        </p:nvSpPr>
        <p:spPr>
          <a:xfrm>
            <a:off x="2668711" y="439707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E878D-3003-114F-BC11-FD7B4842BDFD}"/>
              </a:ext>
            </a:extLst>
          </p:cNvPr>
          <p:cNvSpPr txBox="1"/>
          <p:nvPr/>
        </p:nvSpPr>
        <p:spPr>
          <a:xfrm>
            <a:off x="4565768" y="2677046"/>
            <a:ext cx="259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Input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4FDD85-086A-E44E-B2BA-D4A1B5E1541F}"/>
              </a:ext>
            </a:extLst>
          </p:cNvPr>
          <p:cNvCxnSpPr/>
          <p:nvPr/>
        </p:nvCxnSpPr>
        <p:spPr>
          <a:xfrm>
            <a:off x="4615543" y="3242156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11B922-08CE-DB4D-80BE-D7E66918C63C}"/>
              </a:ext>
            </a:extLst>
          </p:cNvPr>
          <p:cNvCxnSpPr>
            <a:cxnSpLocks/>
          </p:cNvCxnSpPr>
          <p:nvPr/>
        </p:nvCxnSpPr>
        <p:spPr>
          <a:xfrm flipH="1" flipV="1">
            <a:off x="4615543" y="3762480"/>
            <a:ext cx="2492828" cy="0"/>
          </a:xfrm>
          <a:prstGeom prst="straightConnector1">
            <a:avLst/>
          </a:prstGeom>
          <a:ln w="762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2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8FAF15-207C-F246-A716-8F8C6EC5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53" y="4038109"/>
            <a:ext cx="4409648" cy="24804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D024B-0102-E54F-9E10-7AE95B85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78" y="1435045"/>
            <a:ext cx="4409648" cy="2480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EC30E2-D45C-FE4C-9BE7-122857B8D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1" r="3576"/>
          <a:stretch/>
        </p:blipFill>
        <p:spPr>
          <a:xfrm>
            <a:off x="6444428" y="1435045"/>
            <a:ext cx="4410150" cy="24804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2519C8-DB83-AE48-86EA-869E4AC92CAD}"/>
              </a:ext>
            </a:extLst>
          </p:cNvPr>
          <p:cNvSpPr txBox="1"/>
          <p:nvPr/>
        </p:nvSpPr>
        <p:spPr>
          <a:xfrm>
            <a:off x="585078" y="3945636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IEEE VIS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DDFAF-1552-A24F-8164-AC6F1AE9F1B0}"/>
              </a:ext>
            </a:extLst>
          </p:cNvPr>
          <p:cNvSpPr txBox="1"/>
          <p:nvPr/>
        </p:nvSpPr>
        <p:spPr>
          <a:xfrm>
            <a:off x="9318645" y="3915472"/>
            <a:ext cx="153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ACM CHI 2020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D3553-5C5C-A74F-8D0E-A855B70A8368}"/>
              </a:ext>
            </a:extLst>
          </p:cNvPr>
          <p:cNvSpPr txBox="1"/>
          <p:nvPr/>
        </p:nvSpPr>
        <p:spPr>
          <a:xfrm>
            <a:off x="7924401" y="6149204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IEEE TVCG 2020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19627F9-A174-8E4E-9DB6-6AA6E9DF34DF}"/>
              </a:ext>
            </a:extLst>
          </p:cNvPr>
          <p:cNvSpPr txBox="1">
            <a:spLocks/>
          </p:cNvSpPr>
          <p:nvPr/>
        </p:nvSpPr>
        <p:spPr>
          <a:xfrm>
            <a:off x="479752" y="339464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as Input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Visualization Systems:</a:t>
            </a:r>
            <a:b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Designing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Fluid Interaction Experiences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19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30B952-8ACB-664F-86EE-C29F9C5D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78" y="1787851"/>
            <a:ext cx="4681393" cy="3730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8B53E-9582-3C4C-A930-E7239704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03" y="1787851"/>
            <a:ext cx="5809084" cy="373071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6156A74-68FF-7145-9889-ED4434781CE5}"/>
              </a:ext>
            </a:extLst>
          </p:cNvPr>
          <p:cNvGrpSpPr/>
          <p:nvPr/>
        </p:nvGrpSpPr>
        <p:grpSpPr>
          <a:xfrm>
            <a:off x="1521703" y="5683488"/>
            <a:ext cx="2408032" cy="403944"/>
            <a:chOff x="1879900" y="5906395"/>
            <a:chExt cx="2408032" cy="4039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C1A8BC-7579-A04B-BD38-85765C45AE18}"/>
                </a:ext>
              </a:extLst>
            </p:cNvPr>
            <p:cNvSpPr/>
            <p:nvPr/>
          </p:nvSpPr>
          <p:spPr>
            <a:xfrm>
              <a:off x="2280010" y="5910229"/>
              <a:ext cx="20079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nl4dv.github.io</a:t>
              </a:r>
            </a:p>
          </p:txBody>
        </p:sp>
        <p:pic>
          <p:nvPicPr>
            <p:cNvPr id="17" name="Graphic 16" descr="Web design with solid fill">
              <a:extLst>
                <a:ext uri="{FF2B5EF4-FFF2-40B4-BE49-F238E27FC236}">
                  <a16:creationId xmlns:a16="http://schemas.microsoft.com/office/drawing/2014/main" id="{1E01969D-3479-8B47-8BCB-227BE77F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79900" y="5906395"/>
              <a:ext cx="400110" cy="40011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FFC6BA-CDBA-F445-BF43-852F020FCA33}"/>
              </a:ext>
            </a:extLst>
          </p:cNvPr>
          <p:cNvGrpSpPr/>
          <p:nvPr/>
        </p:nvGrpSpPr>
        <p:grpSpPr>
          <a:xfrm>
            <a:off x="7002197" y="5683488"/>
            <a:ext cx="2902609" cy="400110"/>
            <a:chOff x="7360394" y="5906395"/>
            <a:chExt cx="2902609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5A7730-6053-1C43-B762-FDA19ED5F3B7}"/>
                </a:ext>
              </a:extLst>
            </p:cNvPr>
            <p:cNvSpPr txBox="1"/>
            <p:nvPr/>
          </p:nvSpPr>
          <p:spPr>
            <a:xfrm>
              <a:off x="7738081" y="5906395"/>
              <a:ext cx="2524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nlvcorpus.github.io</a:t>
              </a:r>
              <a:endParaRPr lang="en-US" sz="20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8" name="Graphic 27" descr="Database with solid fill">
              <a:extLst>
                <a:ext uri="{FF2B5EF4-FFF2-40B4-BE49-F238E27FC236}">
                  <a16:creationId xmlns:a16="http://schemas.microsoft.com/office/drawing/2014/main" id="{A1FCBFD8-D00B-2641-B5BE-72B369BF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60394" y="5917606"/>
              <a:ext cx="377687" cy="37768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F2B85CC-CCDD-3A49-AB16-3CF6FE1F0540}"/>
              </a:ext>
            </a:extLst>
          </p:cNvPr>
          <p:cNvSpPr txBox="1"/>
          <p:nvPr/>
        </p:nvSpPr>
        <p:spPr>
          <a:xfrm>
            <a:off x="2001804" y="609399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IEEE VIS 2020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1E03B-F3A9-8048-BB3B-1325E94D37FE}"/>
              </a:ext>
            </a:extLst>
          </p:cNvPr>
          <p:cNvSpPr txBox="1"/>
          <p:nvPr/>
        </p:nvSpPr>
        <p:spPr>
          <a:xfrm>
            <a:off x="7685535" y="6093990"/>
            <a:ext cx="153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ACM CHI 2021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22901E4-603F-7245-843C-CF432B6A1266}"/>
              </a:ext>
            </a:extLst>
          </p:cNvPr>
          <p:cNvSpPr txBox="1">
            <a:spLocks/>
          </p:cNvSpPr>
          <p:nvPr/>
        </p:nvSpPr>
        <p:spPr>
          <a:xfrm>
            <a:off x="479752" y="313050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as Input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Visualization Systems:</a:t>
            </a:r>
            <a:b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Developer Resources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A4D2035-9170-F741-9AE2-7D56FFE31E38}"/>
              </a:ext>
            </a:extLst>
          </p:cNvPr>
          <p:cNvSpPr txBox="1"/>
          <p:nvPr/>
        </p:nvSpPr>
        <p:spPr>
          <a:xfrm>
            <a:off x="7722434" y="3290499"/>
            <a:ext cx="12788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ea typeface="Helvetica Neue Light" panose="02000403000000020004" pitchFamily="2" charset="0"/>
                <a:cs typeface="Segoe UI" panose="020B0502040204020203" pitchFamily="34" charset="0"/>
              </a:rPr>
              <a:t>Visualizations</a:t>
            </a:r>
            <a:endParaRPr lang="en-US" sz="12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ea typeface="HELVETICA NEUE LIGHT" panose="020004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534DB0E-3CC4-3A41-803E-2A510520B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7827" y="2766218"/>
            <a:ext cx="1325563" cy="1325563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8EB31-5B73-4B46-8B14-BE44B42620D5}"/>
              </a:ext>
            </a:extLst>
          </p:cNvPr>
          <p:cNvGrpSpPr/>
          <p:nvPr/>
        </p:nvGrpSpPr>
        <p:grpSpPr>
          <a:xfrm>
            <a:off x="7410524" y="2562262"/>
            <a:ext cx="1902647" cy="1902646"/>
            <a:chOff x="7004736" y="2393092"/>
            <a:chExt cx="2071817" cy="2071816"/>
          </a:xfrm>
        </p:grpSpPr>
        <p:pic>
          <p:nvPicPr>
            <p:cNvPr id="15" name="Graphic 14" descr="Monitor with solid fill">
              <a:extLst>
                <a:ext uri="{FF2B5EF4-FFF2-40B4-BE49-F238E27FC236}">
                  <a16:creationId xmlns:a16="http://schemas.microsoft.com/office/drawing/2014/main" id="{2285AC85-2383-A042-B864-C6867B3E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0A953143-0237-C54C-BD02-0A5EC08E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6C86F6D0-9F2E-A445-BD56-8C8E1041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1" name="Graphic 10" descr="Upward trend with solid fill">
              <a:extLst>
                <a:ext uri="{FF2B5EF4-FFF2-40B4-BE49-F238E27FC236}">
                  <a16:creationId xmlns:a16="http://schemas.microsoft.com/office/drawing/2014/main" id="{C14D8EB1-F1C9-E049-B64D-ADD4958E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20C0E62-7920-F944-8E9B-DDBF0298BBC4}"/>
              </a:ext>
            </a:extLst>
          </p:cNvPr>
          <p:cNvSpPr txBox="1"/>
          <p:nvPr/>
        </p:nvSpPr>
        <p:spPr>
          <a:xfrm>
            <a:off x="7153657" y="440119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3FD6B-948C-BA46-B0D6-405DEFB9E956}"/>
              </a:ext>
            </a:extLst>
          </p:cNvPr>
          <p:cNvSpPr txBox="1"/>
          <p:nvPr/>
        </p:nvSpPr>
        <p:spPr>
          <a:xfrm>
            <a:off x="2668711" y="439707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B57B0-D89F-AC45-9C66-892604520783}"/>
              </a:ext>
            </a:extLst>
          </p:cNvPr>
          <p:cNvSpPr txBox="1"/>
          <p:nvPr/>
        </p:nvSpPr>
        <p:spPr>
          <a:xfrm>
            <a:off x="4469588" y="3933453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Output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57CA02-41C5-9F45-87B4-3C8B0CD0DB58}"/>
              </a:ext>
            </a:extLst>
          </p:cNvPr>
          <p:cNvCxnSpPr/>
          <p:nvPr/>
        </p:nvCxnSpPr>
        <p:spPr>
          <a:xfrm>
            <a:off x="4615543" y="3242156"/>
            <a:ext cx="2492828" cy="0"/>
          </a:xfrm>
          <a:prstGeom prst="straightConnector1">
            <a:avLst/>
          </a:prstGeom>
          <a:ln w="762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325552-1685-D847-B521-CE5029629D35}"/>
              </a:ext>
            </a:extLst>
          </p:cNvPr>
          <p:cNvCxnSpPr>
            <a:cxnSpLocks/>
          </p:cNvCxnSpPr>
          <p:nvPr/>
        </p:nvCxnSpPr>
        <p:spPr>
          <a:xfrm flipH="1" flipV="1">
            <a:off x="4615543" y="3762480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C2C2-110F-4240-9B0E-DC540427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2" y="99389"/>
            <a:ext cx="10515600" cy="915035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as Output</a:t>
            </a:r>
            <a:r>
              <a:rPr lang="en-US" sz="2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Visualization Systems:</a:t>
            </a:r>
            <a:b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Recommendations to guide analysis and communication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6D6226-019D-454B-AF0C-2A97BFC47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5"/>
          <a:stretch/>
        </p:blipFill>
        <p:spPr bwMode="auto">
          <a:xfrm>
            <a:off x="619453" y="1136626"/>
            <a:ext cx="10953094" cy="23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10D5E-5A74-6E49-91CB-9B2472F538E7}"/>
              </a:ext>
            </a:extLst>
          </p:cNvPr>
          <p:cNvSpPr txBox="1"/>
          <p:nvPr/>
        </p:nvSpPr>
        <p:spPr>
          <a:xfrm>
            <a:off x="619452" y="3504272"/>
            <a:ext cx="5688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Augmenting Visualizations with Interactive “Data Facts”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IEEE VIS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43BC-166B-D943-918A-520D35E6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2" y="3987675"/>
            <a:ext cx="10953094" cy="246721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C0AC40-7DFB-4249-8165-73A828B44656}"/>
              </a:ext>
            </a:extLst>
          </p:cNvPr>
          <p:cNvSpPr txBox="1"/>
          <p:nvPr/>
        </p:nvSpPr>
        <p:spPr>
          <a:xfrm>
            <a:off x="619452" y="6450834"/>
            <a:ext cx="6501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Utterance Recommendations for Conversational Visual Analysis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ACM UIST 2021</a:t>
            </a:r>
          </a:p>
        </p:txBody>
      </p:sp>
    </p:spTree>
    <p:extLst>
      <p:ext uri="{BB962C8B-B14F-4D97-AF65-F5344CB8AC3E}">
        <p14:creationId xmlns:p14="http://schemas.microsoft.com/office/powerpoint/2010/main" val="383678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4" descr="User with solid fill">
            <a:extLst>
              <a:ext uri="{FF2B5EF4-FFF2-40B4-BE49-F238E27FC236}">
                <a16:creationId xmlns:a16="http://schemas.microsoft.com/office/drawing/2014/main" id="{972554D2-37C5-1042-8D92-17607A93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371" y="3112728"/>
            <a:ext cx="1325563" cy="1325563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AE45DA0-219D-D949-B5BF-D1FD64C88B01}"/>
              </a:ext>
            </a:extLst>
          </p:cNvPr>
          <p:cNvGrpSpPr/>
          <p:nvPr/>
        </p:nvGrpSpPr>
        <p:grpSpPr>
          <a:xfrm>
            <a:off x="9081723" y="2908772"/>
            <a:ext cx="1902647" cy="1902646"/>
            <a:chOff x="7004736" y="2393092"/>
            <a:chExt cx="2071817" cy="2071816"/>
          </a:xfrm>
          <a:solidFill>
            <a:schemeClr val="tx1"/>
          </a:solidFill>
        </p:grpSpPr>
        <p:pic>
          <p:nvPicPr>
            <p:cNvPr id="29" name="Graphic 28" descr="Monitor with solid fill">
              <a:extLst>
                <a:ext uri="{FF2B5EF4-FFF2-40B4-BE49-F238E27FC236}">
                  <a16:creationId xmlns:a16="http://schemas.microsoft.com/office/drawing/2014/main" id="{094B53D0-94EE-1D4E-9C67-04A2A6D4E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30" name="Graphic 29" descr="Database with solid fill">
              <a:extLst>
                <a:ext uri="{FF2B5EF4-FFF2-40B4-BE49-F238E27FC236}">
                  <a16:creationId xmlns:a16="http://schemas.microsoft.com/office/drawing/2014/main" id="{4F4E3F60-8E29-4A49-A3DB-963A704C7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31" name="Graphic 30" descr="Bar chart with solid fill">
              <a:extLst>
                <a:ext uri="{FF2B5EF4-FFF2-40B4-BE49-F238E27FC236}">
                  <a16:creationId xmlns:a16="http://schemas.microsoft.com/office/drawing/2014/main" id="{E230D654-0C9D-0248-9B20-EA7448C0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32" name="Graphic 31" descr="Upward trend with solid fill">
              <a:extLst>
                <a:ext uri="{FF2B5EF4-FFF2-40B4-BE49-F238E27FC236}">
                  <a16:creationId xmlns:a16="http://schemas.microsoft.com/office/drawing/2014/main" id="{AA842413-FA70-C64F-BDEA-AEE9C9A9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13FAA6-074A-1447-92F3-D6D117438B6E}"/>
              </a:ext>
            </a:extLst>
          </p:cNvPr>
          <p:cNvCxnSpPr>
            <a:cxnSpLocks/>
          </p:cNvCxnSpPr>
          <p:nvPr/>
        </p:nvCxnSpPr>
        <p:spPr>
          <a:xfrm>
            <a:off x="3551722" y="3636791"/>
            <a:ext cx="5197643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5B2EAA-704E-7941-97C8-1920C4845D46}"/>
              </a:ext>
            </a:extLst>
          </p:cNvPr>
          <p:cNvCxnSpPr>
            <a:cxnSpLocks/>
          </p:cNvCxnSpPr>
          <p:nvPr/>
        </p:nvCxnSpPr>
        <p:spPr>
          <a:xfrm flipH="1">
            <a:off x="3551722" y="4060865"/>
            <a:ext cx="5197643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7A3D55B-77AA-2F4A-ABFD-D9DE979DD5D4}"/>
              </a:ext>
            </a:extLst>
          </p:cNvPr>
          <p:cNvSpPr txBox="1"/>
          <p:nvPr/>
        </p:nvSpPr>
        <p:spPr>
          <a:xfrm>
            <a:off x="8824856" y="4747705"/>
            <a:ext cx="24163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7D922-1520-7C41-BEEF-BE4C3816778B}"/>
              </a:ext>
            </a:extLst>
          </p:cNvPr>
          <p:cNvSpPr txBox="1"/>
          <p:nvPr/>
        </p:nvSpPr>
        <p:spPr>
          <a:xfrm>
            <a:off x="1384255" y="4743588"/>
            <a:ext cx="19637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</p:spTree>
    <p:extLst>
      <p:ext uri="{BB962C8B-B14F-4D97-AF65-F5344CB8AC3E}">
        <p14:creationId xmlns:p14="http://schemas.microsoft.com/office/powerpoint/2010/main" val="220400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AAE81F5-2DFB-7D45-9983-E5B05BC5B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371" y="3112728"/>
            <a:ext cx="1325563" cy="132556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FA42A7-996A-904E-99C7-F72019097F2C}"/>
              </a:ext>
            </a:extLst>
          </p:cNvPr>
          <p:cNvGrpSpPr/>
          <p:nvPr/>
        </p:nvGrpSpPr>
        <p:grpSpPr>
          <a:xfrm>
            <a:off x="9081723" y="2908772"/>
            <a:ext cx="1902647" cy="1902646"/>
            <a:chOff x="7004736" y="2393092"/>
            <a:chExt cx="2071817" cy="2071816"/>
          </a:xfrm>
          <a:solidFill>
            <a:schemeClr val="tx1">
              <a:lumMod val="50000"/>
            </a:schemeClr>
          </a:solidFill>
        </p:grpSpPr>
        <p:pic>
          <p:nvPicPr>
            <p:cNvPr id="7" name="Graphic 6" descr="Monitor with solid fill">
              <a:extLst>
                <a:ext uri="{FF2B5EF4-FFF2-40B4-BE49-F238E27FC236}">
                  <a16:creationId xmlns:a16="http://schemas.microsoft.com/office/drawing/2014/main" id="{FFCBC10E-9E17-D144-BEFF-BE9CC2DD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8" name="Graphic 7" descr="Database with solid fill">
              <a:extLst>
                <a:ext uri="{FF2B5EF4-FFF2-40B4-BE49-F238E27FC236}">
                  <a16:creationId xmlns:a16="http://schemas.microsoft.com/office/drawing/2014/main" id="{FD58D7EF-3946-D34A-8386-010F33C0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58806D34-7F91-FC4C-B0D8-ECF27F3E3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0" name="Graphic 9" descr="Upward trend with solid fill">
              <a:extLst>
                <a:ext uri="{FF2B5EF4-FFF2-40B4-BE49-F238E27FC236}">
                  <a16:creationId xmlns:a16="http://schemas.microsoft.com/office/drawing/2014/main" id="{5E068B78-A070-4C45-AE52-F73176DE1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076183-1E68-0147-B7A3-232562BB2C70}"/>
              </a:ext>
            </a:extLst>
          </p:cNvPr>
          <p:cNvCxnSpPr>
            <a:cxnSpLocks/>
          </p:cNvCxnSpPr>
          <p:nvPr/>
        </p:nvCxnSpPr>
        <p:spPr>
          <a:xfrm>
            <a:off x="3551722" y="3636791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FF86B6-9BB0-924D-81CD-508ADE018246}"/>
              </a:ext>
            </a:extLst>
          </p:cNvPr>
          <p:cNvCxnSpPr>
            <a:cxnSpLocks/>
          </p:cNvCxnSpPr>
          <p:nvPr/>
        </p:nvCxnSpPr>
        <p:spPr>
          <a:xfrm flipH="1">
            <a:off x="3551722" y="4060865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59B924-DE59-0B40-8437-697699824DAD}"/>
              </a:ext>
            </a:extLst>
          </p:cNvPr>
          <p:cNvSpPr txBox="1"/>
          <p:nvPr/>
        </p:nvSpPr>
        <p:spPr>
          <a:xfrm>
            <a:off x="8824856" y="474770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E9EA8-B23C-5C44-8062-0F1622113A90}"/>
              </a:ext>
            </a:extLst>
          </p:cNvPr>
          <p:cNvSpPr txBox="1"/>
          <p:nvPr/>
        </p:nvSpPr>
        <p:spPr>
          <a:xfrm>
            <a:off x="1384255" y="474358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E5BA77-BE30-5748-89EF-954DFED39CC8}"/>
              </a:ext>
            </a:extLst>
          </p:cNvPr>
          <p:cNvSpPr txBox="1"/>
          <p:nvPr/>
        </p:nvSpPr>
        <p:spPr>
          <a:xfrm>
            <a:off x="3320152" y="4511410"/>
            <a:ext cx="5660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type of data facts do people care about? When and how should these be presented? What are the risks/benefits of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“auto-insight” systems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can we leverage NL, audio, and/or other modalities to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accessibility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4C505-FB40-0147-A6E5-C06F243E9BC7}"/>
              </a:ext>
            </a:extLst>
          </p:cNvPr>
          <p:cNvSpPr txBox="1"/>
          <p:nvPr/>
        </p:nvSpPr>
        <p:spPr>
          <a:xfrm>
            <a:off x="3320152" y="1624547"/>
            <a:ext cx="5660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we leverage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NL in data-driven communication tools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 What are the opportunities and challenges?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are tasks and challenges for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curating large-scale (NL+VIS) datasets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036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2316</TotalTime>
  <Words>298</Words>
  <Application>Microsoft Macintosh PowerPoint</Application>
  <PresentationFormat>Widescreen</PresentationFormat>
  <Paragraphs>53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Light</vt:lpstr>
      <vt:lpstr>Calibri</vt:lpstr>
      <vt:lpstr>Calibri Light</vt:lpstr>
      <vt:lpstr>Segoe UI</vt:lpstr>
      <vt:lpstr>Office Theme</vt:lpstr>
      <vt:lpstr>Natural Language as Input for and Output from Visualization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Language as Output from Visualization Systems: Recommendations to guide analysis and communication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as Input for and Output from Visualizations</dc:title>
  <dc:creator>Arjun Srinivasan</dc:creator>
  <cp:lastModifiedBy>Arjun Srinivasan</cp:lastModifiedBy>
  <cp:revision>25</cp:revision>
  <dcterms:created xsi:type="dcterms:W3CDTF">2021-10-22T15:14:13Z</dcterms:created>
  <dcterms:modified xsi:type="dcterms:W3CDTF">2021-10-25T03:35:14Z</dcterms:modified>
</cp:coreProperties>
</file>